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4"/>
  </p:notesMasterIdLst>
  <p:sldIdLst>
    <p:sldId id="260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9" r:id="rId10"/>
    <p:sldId id="267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2" r:id="rId23"/>
    <p:sldId id="283" r:id="rId24"/>
    <p:sldId id="284" r:id="rId25"/>
    <p:sldId id="289" r:id="rId26"/>
    <p:sldId id="285" r:id="rId27"/>
    <p:sldId id="286" r:id="rId28"/>
    <p:sldId id="287" r:id="rId29"/>
    <p:sldId id="288" r:id="rId30"/>
    <p:sldId id="290" r:id="rId31"/>
    <p:sldId id="291" r:id="rId32"/>
    <p:sldId id="292" r:id="rId33"/>
    <p:sldId id="356" r:id="rId34"/>
    <p:sldId id="293" r:id="rId35"/>
    <p:sldId id="294" r:id="rId36"/>
    <p:sldId id="295" r:id="rId37"/>
    <p:sldId id="296" r:id="rId38"/>
    <p:sldId id="298" r:id="rId39"/>
    <p:sldId id="378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312" r:id="rId52"/>
    <p:sldId id="314" r:id="rId53"/>
    <p:sldId id="313" r:id="rId54"/>
    <p:sldId id="315" r:id="rId55"/>
    <p:sldId id="316" r:id="rId56"/>
    <p:sldId id="317" r:id="rId57"/>
    <p:sldId id="318" r:id="rId58"/>
    <p:sldId id="319" r:id="rId59"/>
    <p:sldId id="320" r:id="rId60"/>
    <p:sldId id="321" r:id="rId61"/>
    <p:sldId id="322" r:id="rId62"/>
    <p:sldId id="323" r:id="rId63"/>
    <p:sldId id="324" r:id="rId64"/>
    <p:sldId id="325" r:id="rId65"/>
    <p:sldId id="326" r:id="rId66"/>
    <p:sldId id="327" r:id="rId67"/>
    <p:sldId id="330" r:id="rId68"/>
    <p:sldId id="331" r:id="rId69"/>
    <p:sldId id="332" r:id="rId70"/>
    <p:sldId id="333" r:id="rId71"/>
    <p:sldId id="334" r:id="rId72"/>
    <p:sldId id="335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954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FAD313-0044-48BE-99A9-465A5D391DFB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9F86D7-3F67-4F49-8512-83AF4E7E8FB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6736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86D7-3F67-4F49-8512-83AF4E7E8FB6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795405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F86D7-3F67-4F49-8512-83AF4E7E8FB6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26181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02373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80313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011620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16873949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00376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xmlns="" val="3574051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842241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813404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87946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3575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672417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517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37316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79206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0733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9592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12784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5ECEE225-DAA9-4935-8306-93FEB6886BA9}" type="datetimeFigureOut">
              <a:rPr lang="ru-RU" smtClean="0"/>
              <a:pPr/>
              <a:t>27.09.2020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979AB5F1-91DC-4879-AF03-775AFF52B37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22242727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3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4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5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6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7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8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9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.wav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0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1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2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4.wa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5.wav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6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7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8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29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.wav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0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1.wav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3.xml"/><Relationship Id="rId1" Type="http://schemas.openxmlformats.org/officeDocument/2006/relationships/audio" Target="../media/audio33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4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5.wav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6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7.wav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8.wav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39.wav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.wav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0.wav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1.wav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2.wav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3.wav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4.wav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5.wav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6.wav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7.wav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8.wav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49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.wav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0.wav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1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2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3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4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5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6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7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8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59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.wav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0.wav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1.wav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2.wav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3.wav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4.wav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5.wav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6.wav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7.wav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8.wav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69.wav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.wav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0.wav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1.wav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72.wav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9.wav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836712"/>
            <a:ext cx="7704856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kumimoji="0" lang="en-US" sz="3600" b="1" i="0" u="none" strike="noStrike" cap="none" normalizeH="0" baseline="0" dirty="0">
              <a:ln>
                <a:noFill/>
              </a:ln>
              <a:solidFill>
                <a:srgbClr val="545454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545454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МЕДИКО-САНИТАРНОЕ ОБЕСПЕЧЕНИЕ ПРИ ЛИКВИДАЦИИ ПОСЛЕДСТВИЙ ЧРЕЗВЫЧАЙНЫХ СИТУАЦИЙ ТЕХНОГЕННОГО ХАРАКТЕРА</a:t>
            </a:r>
            <a:endParaRPr kumimoji="0" lang="ru-RU" sz="3600" b="1" i="0" u="none" strike="noStrike" cap="none" normalizeH="0" baseline="0" dirty="0">
              <a:ln>
                <a:noFill/>
              </a:ln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~PP2849.WAV">
            <a:hlinkClick r:id="" action="ppaction://media"/>
          </p:cNvPr>
          <p:cNvPicPr>
            <a:picLocks noRot="1" noChangeAspect="1"/>
          </p:cNvPicPr>
          <p:nvPr>
            <a:wavAudioFile r:embed="rId1" name="~PP284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6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683568" y="273007"/>
            <a:ext cx="806489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внутреннее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облучение при вдыхании находящихся в воздухе радиоактивных веществ и потреблении загрязнённых радионуклидами продуктов питания и воды;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контактное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облучение за счёт загрязнения радиоактивными веществами кожных покровов.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934.WAV">
            <a:hlinkClick r:id="" action="ppaction://media"/>
          </p:cNvPr>
          <p:cNvPicPr>
            <a:picLocks noRot="1" noChangeAspect="1"/>
          </p:cNvPicPr>
          <p:nvPr>
            <a:wavAudioFile r:embed="rId1" name="~PP2934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0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971600" y="708395"/>
            <a:ext cx="7416824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границам распространения радиоактивных веществ и возможным 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последствиям (другими словами по масштабу)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радиационные аварии подразделяют на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локальные, местные, общие.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1070.WAV">
            <a:hlinkClick r:id="" action="ppaction://media"/>
          </p:cNvPr>
          <p:cNvPicPr>
            <a:picLocks noRot="1" noChangeAspect="1"/>
          </p:cNvPicPr>
          <p:nvPr>
            <a:wavAudioFile r:embed="rId1" name="~PP1070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611560" y="151726"/>
            <a:ext cx="8064896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Локальная авария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авария с выходом радиоактивных продуктов или ионизирующего излучения за предусмотренные границы оборудования, технологических систем, зданий и сооружений в количествах, превышающих регламентированные для нормальной эксплуатации значения, при котором возможно облучение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персонала, находящегося в данном здании или сооружении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дозах, превышающих допустимые.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1996.WAV">
            <a:hlinkClick r:id="" action="ppaction://media"/>
          </p:cNvPr>
          <p:cNvPicPr>
            <a:picLocks noRot="1" noChangeAspect="1"/>
          </p:cNvPicPr>
          <p:nvPr>
            <a:wavAudioFile r:embed="rId1" name="~PP199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9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ChangeArrowheads="1"/>
          </p:cNvSpPr>
          <p:nvPr/>
        </p:nvSpPr>
        <p:spPr bwMode="auto">
          <a:xfrm>
            <a:off x="755576" y="651049"/>
            <a:ext cx="806489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Местная авария 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авария с выходом радиоактивных продуктов в пределах санитарно-защитной зоны в количествах, превышающих регламентированные для нормальной эксплуатации значения, при котором возможно облучение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персонала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дозах, превышающих допустимые.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3397.WAV">
            <a:hlinkClick r:id="" action="ppaction://media"/>
          </p:cNvPr>
          <p:cNvPicPr>
            <a:picLocks noRot="1" noChangeAspect="1"/>
          </p:cNvPicPr>
          <p:nvPr>
            <a:wavAudioFile r:embed="rId1" name="~PP339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81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ChangeArrowheads="1"/>
          </p:cNvSpPr>
          <p:nvPr/>
        </p:nvSpPr>
        <p:spPr bwMode="auto">
          <a:xfrm>
            <a:off x="755576" y="495999"/>
            <a:ext cx="770485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Общая авария 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авария с выходом радиоактивных продуктов за границу санитарно-защитной зоны в количествах, превышающих регламентированные для нормальной эксплуатации значения, при котором возможно облучение 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населения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загрязнение окружающей среды выше установленных норм.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3801.WAV">
            <a:hlinkClick r:id="" action="ppaction://media"/>
          </p:cNvPr>
          <p:cNvPicPr>
            <a:picLocks noRot="1" noChangeAspect="1"/>
          </p:cNvPicPr>
          <p:nvPr>
            <a:wavAudioFile r:embed="rId1" name="~PP380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0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ChangeArrowheads="1"/>
          </p:cNvSpPr>
          <p:nvPr/>
        </p:nvSpPr>
        <p:spPr bwMode="auto">
          <a:xfrm>
            <a:off x="395536" y="645669"/>
            <a:ext cx="8496944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Существует три временные фазы аварии: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ранняя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endParaRPr kumimoji="0" lang="ru-RU" sz="4000" b="0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промежуточная </a:t>
            </a:r>
          </a:p>
          <a:p>
            <a:pPr marL="571500" marR="0" lvl="0" indent="-57150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поздняя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(восстановительная).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71.WAV">
            <a:hlinkClick r:id="" action="ppaction://media"/>
          </p:cNvPr>
          <p:cNvPicPr>
            <a:picLocks noRot="1" noChangeAspect="1"/>
          </p:cNvPicPr>
          <p:nvPr>
            <a:wavAudioFile r:embed="rId1" name="~PP7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5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ChangeArrowheads="1"/>
          </p:cNvSpPr>
          <p:nvPr/>
        </p:nvSpPr>
        <p:spPr bwMode="auto">
          <a:xfrm>
            <a:off x="467544" y="1151185"/>
            <a:ext cx="799288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 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Ранняя фаза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период от начала аварии до момента прекращения выброса радиоактивных веществ в атмосферу и окончания формирования радиоактивного следа на местности. Продолжительность этой фазы в зависимости от характера, масштаба аварии и метеорологических условий может составлять от нескольких часов до нескольких суток.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593.WAV">
            <a:hlinkClick r:id="" action="ppaction://media"/>
          </p:cNvPr>
          <p:cNvPicPr>
            <a:picLocks noRot="1" noChangeAspect="1"/>
          </p:cNvPicPr>
          <p:nvPr>
            <a:wavAudioFile r:embed="rId1" name="~PP2593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7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539552" y="678178"/>
            <a:ext cx="8136904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Промежуточная фаза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аварии начинается с момента завершения формирования радиоактивного следа и продолжается до принятия всех необходимых мер защиты населения, проведения необходимого объёма санитарно-гигиенических и лечебно-профилактических мероприятий. В зависимости от характера и масштаба аварии длительность промежуточной фазы может составлять от нескольких дней до нескольких месяцев после возникновения аварии.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1823.WAV">
            <a:hlinkClick r:id="" action="ppaction://media"/>
          </p:cNvPr>
          <p:cNvPicPr>
            <a:picLocks noRot="1" noChangeAspect="1"/>
          </p:cNvPicPr>
          <p:nvPr>
            <a:wavAudioFile r:embed="rId1" name="~PP1823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59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683568" y="817567"/>
            <a:ext cx="7488832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 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Поздняя (восстановительная) фаза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может продолжаться от нескольких недель до нескольких лет после аварии (до момента, когда отпадает необходимость выполнения мер по защите населения) в зависимости от характера и масштабов радиоактивного загрязнения. Фаза заканчивается одновременно с отменой всех ограничений на жизнедеятельность населения на загрязнённой территории и переходом к обычному санитарно-дозиметрическому контролю радиационной обстановки</a:t>
            </a:r>
            <a:r>
              <a:rPr lang="ru-RU" sz="28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15.WAV">
            <a:hlinkClick r:id="" action="ppaction://media"/>
          </p:cNvPr>
          <p:cNvPicPr>
            <a:picLocks noRot="1" noChangeAspect="1"/>
          </p:cNvPicPr>
          <p:nvPr>
            <a:wavAudioFile r:embed="rId1" name="~PP1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71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ChangeArrowheads="1"/>
          </p:cNvSpPr>
          <p:nvPr/>
        </p:nvSpPr>
        <p:spPr bwMode="auto">
          <a:xfrm>
            <a:off x="1115616" y="405989"/>
            <a:ext cx="734481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Радиационная обстановка 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совокупность условий, возникающих в результате загрязнения местности, приземного слоя воздуха и водоисточников радиоактивными веществами (газами) и оказывающих влияние на аварийно-спасательные работы и жизнедеятельность населения.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169.WAV">
            <a:hlinkClick r:id="" action="ppaction://media"/>
          </p:cNvPr>
          <p:cNvPicPr>
            <a:picLocks noRot="1" noChangeAspect="1"/>
          </p:cNvPicPr>
          <p:nvPr>
            <a:wavAudioFile r:embed="rId1" name="~PP216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23528" y="954815"/>
            <a:ext cx="864096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Учебные вопросы: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b="1" dirty="0">
              <a:solidFill>
                <a:srgbClr val="0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</a:t>
            </a: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 Организация медико-санитарного обеспечения населения при ликвидации последствий радиационных аварий.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1.1. Медико-тактическая характеристика радиационных аварий.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1.2. Медицинское обеспечение населения при ликвидации последствий радиационных аварий.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 Организация медико-санитарного обеспечения населения при ликвидации последствий химических аварий.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2.1. Медико-тактическая характеристика очагов химических аварий.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2.2. Основные мероприятия по организации медицинской помощи пострадавшим в химическом очаге.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sz="2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~PP3760.WAV">
            <a:hlinkClick r:id="" action="ppaction://media"/>
          </p:cNvPr>
          <p:cNvPicPr>
            <a:picLocks noRot="1" noChangeAspect="1"/>
          </p:cNvPicPr>
          <p:nvPr>
            <a:wavAudioFile r:embed="rId1" name="~PP3760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48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ChangeArrowheads="1"/>
          </p:cNvSpPr>
          <p:nvPr/>
        </p:nvSpPr>
        <p:spPr bwMode="auto">
          <a:xfrm>
            <a:off x="971600" y="700991"/>
            <a:ext cx="698477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Оценку наземной радиационной обстановки осуществляют с целью определения степени влияния радиоактивного загрязнения на 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лиц, занятых в ликвидации последствий чрезвычайной ситуации, и на население.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~PP1413.WAV">
            <a:hlinkClick r:id="" action="ppaction://media"/>
          </p:cNvPr>
          <p:cNvPicPr>
            <a:picLocks noRot="1" noChangeAspect="1"/>
          </p:cNvPicPr>
          <p:nvPr>
            <a:wavAudioFile r:embed="rId1" name="~PP1413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ChangeArrowheads="1"/>
          </p:cNvSpPr>
          <p:nvPr/>
        </p:nvSpPr>
        <p:spPr bwMode="auto">
          <a:xfrm>
            <a:off x="827584" y="854602"/>
            <a:ext cx="705678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Выводы из оценки радиационной обстановки: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количество людей, пострадавших от ионизирующего излучения, и необходимые силы и средства здравоохранения;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наиболее целесообразные действия персонала АЭС, ликвидаторов, личного состава формирований службы медицины катастроф;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дополнительные меры защиты различных контингентов людей.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113.WAV">
            <a:hlinkClick r:id="" action="ppaction://media"/>
          </p:cNvPr>
          <p:cNvPicPr>
            <a:picLocks noRot="1" noChangeAspect="1"/>
          </p:cNvPicPr>
          <p:nvPr>
            <a:wavAudioFile r:embed="rId1" name="~PP113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99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ChangeArrowheads="1"/>
          </p:cNvSpPr>
          <p:nvPr/>
        </p:nvSpPr>
        <p:spPr bwMode="auto">
          <a:xfrm>
            <a:off x="971600" y="748172"/>
            <a:ext cx="734481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Дозы ионизирующего излучения, 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 приводящие к острым радиационным поражениям, снижению трудоспособности, не отягощающие сопутствующих болезней, следующие: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однократная - 50 рад (0,5 Гр);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многократные: месячная - 100 рад (1 Гр), годовая - 300 рад (3 Гр). 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827.WAV">
            <a:hlinkClick r:id="" action="ppaction://media"/>
          </p:cNvPr>
          <p:cNvPicPr>
            <a:picLocks noRot="1" noChangeAspect="1"/>
          </p:cNvPicPr>
          <p:nvPr>
            <a:wavAudioFile r:embed="rId1" name="~PP282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ChangeArrowheads="1"/>
          </p:cNvSpPr>
          <p:nvPr/>
        </p:nvSpPr>
        <p:spPr bwMode="auto">
          <a:xfrm>
            <a:off x="251520" y="1035895"/>
            <a:ext cx="8748464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Структура радиационных аварийных поражений представлена следующими основными формами заболеваний: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острой лучевой болезнью от сочетанного внешнего </a:t>
            </a:r>
            <a:r>
              <a:rPr kumimoji="0" lang="ru-RU" sz="2800" b="0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γ-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800" b="0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β-излучения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2800" b="0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γ-нейтронного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 и внутреннего облучения;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острой лучевой болезнью от крайне неравномерного воздействия </a:t>
            </a:r>
            <a:r>
              <a:rPr kumimoji="0" lang="ru-RU" sz="2800" b="0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γ-излучения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местными радиационными поражениями (</a:t>
            </a:r>
            <a:r>
              <a:rPr kumimoji="0" lang="ru-RU" sz="2800" b="0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γ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2800" b="0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β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лучевыми реакциями;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лучевой болезнью от внутреннего облучения;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хронической лучевой болезнью от сочетанного облучения. 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~PP657.WAV">
            <a:hlinkClick r:id="" action="ppaction://media"/>
          </p:cNvPr>
          <p:cNvPicPr>
            <a:picLocks noRot="1" noChangeAspect="1"/>
          </p:cNvPicPr>
          <p:nvPr>
            <a:wavAudioFile r:embed="rId1" name="~PP65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31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ChangeArrowheads="1"/>
          </p:cNvSpPr>
          <p:nvPr/>
        </p:nvSpPr>
        <p:spPr bwMode="auto">
          <a:xfrm>
            <a:off x="899592" y="472771"/>
            <a:ext cx="748883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Острая лучевая болезнь 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(ОЛБ).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Современная классификация острой лучевой болезни основана на твёрдо установленной в эксперименте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клинике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зависимости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тяжести и формы поражения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от полученной дозы облучения.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~PP839.WAV">
            <a:hlinkClick r:id="" action="ppaction://media"/>
          </p:cNvPr>
          <p:cNvPicPr>
            <a:picLocks noRot="1" noChangeAspect="1"/>
          </p:cNvPicPr>
          <p:nvPr>
            <a:wavAudioFile r:embed="rId1" name="~PP83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93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ChangeArrowheads="1"/>
          </p:cNvSpPr>
          <p:nvPr/>
        </p:nvSpPr>
        <p:spPr bwMode="auto">
          <a:xfrm>
            <a:off x="1331640" y="1608984"/>
            <a:ext cx="7344816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 </a:t>
            </a:r>
            <a:r>
              <a:rPr kumimoji="0" lang="ru-RU" sz="32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Костно-мозговая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форма.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Облучение в дозе 1-10 Гр сопровождается развитием костно-мозговой формы ОЛБ, которая в зависимости от величины поглощённой дозы различается по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степени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тяжести: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~PP2392.WAV">
            <a:hlinkClick r:id="" action="ppaction://media"/>
          </p:cNvPr>
          <p:cNvPicPr>
            <a:picLocks noRot="1" noChangeAspect="1"/>
          </p:cNvPicPr>
          <p:nvPr>
            <a:wavAudioFile r:embed="rId1" name="~PP239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03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ChangeArrowheads="1"/>
          </p:cNvSpPr>
          <p:nvPr/>
        </p:nvSpPr>
        <p:spPr bwMode="auto">
          <a:xfrm>
            <a:off x="1043608" y="736995"/>
            <a:ext cx="734481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 </a:t>
            </a: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Лёгкая (I) степень.</a:t>
            </a: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3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Доза облучения 1-2 Гр., п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ервичная реакция выражена 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незначительно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или отсутствует 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протекает быстро. Возможны тошнота и </a:t>
            </a: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однократная рвота.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Длительность первичной реакции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ограничивается 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обычно несколькими часами.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1274.WAV">
            <a:hlinkClick r:id="" action="ppaction://media"/>
          </p:cNvPr>
          <p:cNvPicPr>
            <a:picLocks noRot="1" noChangeAspect="1"/>
          </p:cNvPicPr>
          <p:nvPr>
            <a:wavAudioFile r:embed="rId1" name="~PP1274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899592" y="1524272"/>
            <a:ext cx="7704856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 </a:t>
            </a: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Средняя   (II)  степень. </a:t>
            </a:r>
            <a:r>
              <a:rPr kumimoji="0" lang="ru-RU" sz="400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Доза облучения 2-4 Гр. 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Первичная реакция длится до 1 суток. Возникают тошнота и 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повторная рвота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общая слабость, субфебрильная температура тела.  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914.WAV">
            <a:hlinkClick r:id="" action="ppaction://media"/>
          </p:cNvPr>
          <p:cNvPicPr>
            <a:picLocks noRot="1" noChangeAspect="1"/>
          </p:cNvPicPr>
          <p:nvPr>
            <a:wavAudioFile r:embed="rId1" name="~PP2914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00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ChangeArrowheads="1"/>
          </p:cNvSpPr>
          <p:nvPr/>
        </p:nvSpPr>
        <p:spPr bwMode="auto">
          <a:xfrm>
            <a:off x="683568" y="969404"/>
            <a:ext cx="8208912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 </a:t>
            </a: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Тяжёлая   (III)   степень.</a:t>
            </a:r>
            <a:r>
              <a:rPr kumimoji="0" lang="ru-RU" sz="4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Бурная первичная реакция до 2 суток, тошнота, </a:t>
            </a:r>
            <a:r>
              <a:rPr kumimoji="0" lang="ru-RU" sz="4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многократная рвота, </a:t>
            </a:r>
            <a:r>
              <a:rPr kumimoji="0" lang="ru-RU" sz="4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общая слабость, субфебрильная температура тела, головная боль.</a:t>
            </a:r>
            <a:endParaRPr kumimoji="0" lang="ru-RU" sz="4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3740.WAV">
            <a:hlinkClick r:id="" action="ppaction://media"/>
          </p:cNvPr>
          <p:cNvPicPr>
            <a:picLocks noRot="1" noChangeAspect="1"/>
          </p:cNvPicPr>
          <p:nvPr>
            <a:wavAudioFile r:embed="rId1" name="~PP3740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3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827584" y="610981"/>
            <a:ext cx="799288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</a:t>
            </a: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Крайне тяжёлая 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IV) степень.</a:t>
            </a: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3600" b="1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Первичная реакция протекает бурно, продолжается 3-4 суток, сопровождается 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неукротимой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рвотой и резкой слабостью, доходящей до адинамии. Возможны общая кожная эритема, жидкий стул, коллапс.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436.WAV">
            <a:hlinkClick r:id="" action="ppaction://media"/>
          </p:cNvPr>
          <p:cNvPicPr>
            <a:picLocks noRot="1" noChangeAspect="1"/>
          </p:cNvPicPr>
          <p:nvPr>
            <a:wavAudioFile r:embed="rId1" name="~PP43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74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980728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В Российской Федерации в настоящее время функционирует </a:t>
            </a:r>
            <a:r>
              <a:rPr lang="ru-RU" sz="3600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порядка 400 стационарных радиационно-опасных объектов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(атомные электростанции, заводы по переработке ядерного топлива, хранилища радиоактивных отходов, ядерные объекты Министерства обороны России и др.). </a:t>
            </a:r>
          </a:p>
        </p:txBody>
      </p:sp>
      <p:pic>
        <p:nvPicPr>
          <p:cNvPr id="3" name="~PP831.WAV">
            <a:hlinkClick r:id="" action="ppaction://media"/>
          </p:cNvPr>
          <p:cNvPicPr>
            <a:picLocks noRot="1" noChangeAspect="1"/>
          </p:cNvPicPr>
          <p:nvPr>
            <a:wavAudioFile r:embed="rId1" name="~PP83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85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ChangeArrowheads="1"/>
          </p:cNvSpPr>
          <p:nvPr/>
        </p:nvSpPr>
        <p:spPr bwMode="auto">
          <a:xfrm>
            <a:off x="827584" y="621710"/>
            <a:ext cx="777686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 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Кишечная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форма</a:t>
            </a:r>
            <a:endParaRPr kumimoji="0" lang="ru-RU" sz="32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Облучение в дозе от 10 до 20 Гр ведёт к развитию лучевой болезни, в клинической картине которой преобладают признаки энтерита и токсемии, обусловленные радиационным поражением кишечного эпителия, нарушением барьерной функции кишечной стенки для микрофлоры и бактериальных токсинов. Смерть наступает на 2-й недели или в начале 3-й.   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5.WAV">
            <a:hlinkClick r:id="" action="ppaction://media"/>
          </p:cNvPr>
          <p:cNvPicPr>
            <a:picLocks noRot="1" noChangeAspect="1"/>
          </p:cNvPicPr>
          <p:nvPr>
            <a:wavAudioFile r:embed="rId1" name="~PP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ChangeArrowheads="1"/>
          </p:cNvSpPr>
          <p:nvPr/>
        </p:nvSpPr>
        <p:spPr bwMode="auto">
          <a:xfrm>
            <a:off x="683568" y="441690"/>
            <a:ext cx="806489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 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Токсическая</a:t>
            </a:r>
            <a:r>
              <a:rPr kumimoji="0" lang="ru-RU" sz="3200" b="1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сосудисто-</a:t>
            </a:r>
            <a:r>
              <a:rPr kumimoji="0" lang="ru-RU" sz="3200" b="1" i="0" u="none" strike="noStrike" cap="none" normalizeH="0" baseline="0" dirty="0" err="1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токсемическая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</a:t>
            </a:r>
            <a:r>
              <a:rPr kumimoji="0" lang="ru-RU" sz="3200" b="1" i="0" u="none" strike="noStrike" cap="none" normalizeH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форма. 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дозах облучения в пределах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20-40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Гр развивается ОЛБ, в основе которой лежит токсико-гипоксическая энцефалопатия, обусловленная нарушением церебральной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ликворогемодинамики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токсемией. При явлениях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гиподинамии, расстройства</a:t>
            </a:r>
            <a:r>
              <a:rPr kumimoji="0" lang="ru-RU" sz="3200" b="0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сознания с развитием сопора и комы поражённые гибнут на 4-8-е сутки.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~PP1820.WAV">
            <a:hlinkClick r:id="" action="ppaction://media"/>
          </p:cNvPr>
          <p:cNvPicPr>
            <a:picLocks noRot="1" noChangeAspect="1"/>
          </p:cNvPicPr>
          <p:nvPr>
            <a:wavAudioFile r:embed="rId1" name="~PP1820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7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611560" y="904964"/>
            <a:ext cx="7920880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•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Церебральная </a:t>
            </a: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форма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облучении в дозе свыше 50 Гр возникает церебральная форма острейшей лучевой болезни. В её патогенезе ведущая роль принадлежит поражению на молекулярном уровне клеток головного мозга и мозговых сосудов с развитием тяжёлых неврологических расстройств. Смерть наступает от паралича дыхания в первые часы или первые 2-3 суток.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366.WAV">
            <a:hlinkClick r:id="" action="ppaction://media"/>
          </p:cNvPr>
          <p:cNvPicPr>
            <a:picLocks noRot="1" noChangeAspect="1"/>
          </p:cNvPicPr>
          <p:nvPr>
            <a:wavAudioFile r:embed="rId1" name="~PP236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0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476673"/>
            <a:ext cx="8215064" cy="7200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ПериОды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Острой лучевой болезни (ОЛБ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3400" y="2060849"/>
            <a:ext cx="8215064" cy="3958952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Первичная реакция на облучение</a:t>
            </a:r>
          </a:p>
          <a:p>
            <a:pPr marL="285750" indent="-285750">
              <a:buFontTx/>
              <a:buChar char="-"/>
            </a:pP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Скрытый</a:t>
            </a:r>
          </a:p>
          <a:p>
            <a:pPr marL="285750" indent="-285750">
              <a:buFontTx/>
              <a:buChar char="-"/>
            </a:pP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Разгара болезни</a:t>
            </a:r>
          </a:p>
          <a:p>
            <a:pPr marL="285750" indent="-285750">
              <a:buFontTx/>
              <a:buChar char="-"/>
            </a:pPr>
            <a:r>
              <a:rPr lang="ru-RU" sz="28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Восстановления и отдаленных последствий</a:t>
            </a:r>
            <a:endParaRPr lang="ru-RU" sz="28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~PP299.WAV">
            <a:hlinkClick r:id="" action="ppaction://media"/>
          </p:cNvPr>
          <p:cNvPicPr>
            <a:picLocks noRot="1" noChangeAspect="1"/>
          </p:cNvPicPr>
          <p:nvPr>
            <a:wavAudioFile r:embed="rId1" name="~PP29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5366944"/>
      </p:ext>
    </p:extLst>
  </p:cSld>
  <p:clrMapOvr>
    <a:masterClrMapping/>
  </p:clrMapOvr>
  <p:transition advTm="242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ChangeArrowheads="1"/>
          </p:cNvSpPr>
          <p:nvPr/>
        </p:nvSpPr>
        <p:spPr bwMode="auto">
          <a:xfrm>
            <a:off x="899592" y="687186"/>
            <a:ext cx="784887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Хроническая лучевая болезнь 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общее заболевание организма, возникающее при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длительном, систематическом воздействии небольших доз ионизирующего излучения (превышающих безопасные).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035.WAV">
            <a:hlinkClick r:id="" action="ppaction://media"/>
          </p:cNvPr>
          <p:cNvPicPr>
            <a:picLocks noRot="1" noChangeAspect="1"/>
          </p:cNvPicPr>
          <p:nvPr>
            <a:wavAudioFile r:embed="rId1" name="~PP203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62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ChangeArrowheads="1"/>
          </p:cNvSpPr>
          <p:nvPr/>
        </p:nvSpPr>
        <p:spPr bwMode="auto">
          <a:xfrm>
            <a:off x="4523158" y="2924944"/>
            <a:ext cx="47320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  ; 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4459629" y="74711"/>
            <a:ext cx="22474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54276" name="Rectangle 4"/>
          <p:cNvSpPr>
            <a:spLocks noChangeArrowheads="1"/>
          </p:cNvSpPr>
          <p:nvPr/>
        </p:nvSpPr>
        <p:spPr bwMode="auto">
          <a:xfrm>
            <a:off x="755576" y="770807"/>
            <a:ext cx="8136904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1.2. Организация медицинского обеспечения населения при ликвидации последствий радиационных аварий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Успех ликвидации медико-санитарных последствий радиационных аварий обеспечен следующими факторами: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своевременным оповещением работников объекта и населения прилегающих зон о радиационной опасности и необходимости принятия мер по ограничению возможного облучения;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способностью медицинского персонала медико-санитарной части объекта и учреждений здравоохранения района обеспечить диагностику радиационного поражения и оказание первой врачебной помощи пострадавшим;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~PP2763.WAV">
            <a:hlinkClick r:id="" action="ppaction://media"/>
          </p:cNvPr>
          <p:cNvPicPr>
            <a:picLocks noRot="1" noChangeAspect="1"/>
          </p:cNvPicPr>
          <p:nvPr>
            <a:wavAudioFile r:embed="rId1" name="~PP2763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8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ChangeArrowheads="1"/>
          </p:cNvSpPr>
          <p:nvPr/>
        </p:nvSpPr>
        <p:spPr bwMode="auto">
          <a:xfrm>
            <a:off x="683568" y="319950"/>
            <a:ext cx="8136904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•своевременным (в первые часы и сутки) прибытием в зону поражения специализированных радиологических бригад гигиенического и терапевтического профилей;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наличием чёткого плана эвакуации поражённых в специализированный радиологический стационар;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•готовностью специализированного радиологического стационара к приёму и лечению пострадавших;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готовностью системы здравоохранения (в том числе службы медицины катастроф) местного и территориального уровня к медико-санитарному обеспечению населения.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818.WAV">
            <a:hlinkClick r:id="" action="ppaction://media"/>
          </p:cNvPr>
          <p:cNvPicPr>
            <a:picLocks noRot="1" noChangeAspect="1"/>
          </p:cNvPicPr>
          <p:nvPr>
            <a:wavAudioFile r:embed="rId1" name="~PP2818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81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 noChangeArrowheads="1"/>
          </p:cNvSpPr>
          <p:nvPr/>
        </p:nvSpPr>
        <p:spPr bwMode="auto">
          <a:xfrm>
            <a:off x="971600" y="350983"/>
            <a:ext cx="741682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Основные силы и средства, способные в настоящее время решать вопросы по предупреждению и ликвидации медико-санитарных последствий радиационных аварий, представлены медицинскими учреждениями и формированиями МЗ РФ, МВД, МПС, Минобороны, МЧС России и др. 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3191.WAV">
            <a:hlinkClick r:id="" action="ppaction://media"/>
          </p:cNvPr>
          <p:cNvPicPr>
            <a:picLocks noRot="1" noChangeAspect="1"/>
          </p:cNvPicPr>
          <p:nvPr>
            <a:wavAudioFile r:embed="rId1" name="~PP319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9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>
            <a:spLocks noChangeArrowheads="1"/>
          </p:cNvSpPr>
          <p:nvPr/>
        </p:nvSpPr>
        <p:spPr bwMode="auto">
          <a:xfrm>
            <a:off x="1187624" y="797511"/>
            <a:ext cx="770485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организации медико-санитарного обеспечения при радиационной аварии проводятся следующие мероприятия: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оказание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первой, доврачебной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 первой врачебной медицинской помощи поражённым;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квалифицированное и специализированное лечение поражённых в специализированных лечебных учреждениях;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амбулаторное наблюдение и обследование населения, находящегося в зонах радиационного загрязнения местности.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961.WAV">
            <a:hlinkClick r:id="" action="ppaction://media"/>
          </p:cNvPr>
          <p:cNvPicPr>
            <a:picLocks noRot="1" noChangeAspect="1"/>
          </p:cNvPicPr>
          <p:nvPr>
            <a:wavAudioFile r:embed="rId1" name="~PP2961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7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268760"/>
            <a:ext cx="8166772" cy="4907732"/>
          </a:xfrm>
          <a:prstGeom prst="rect">
            <a:avLst/>
          </a:prstGeom>
        </p:spPr>
      </p:pic>
      <p:pic>
        <p:nvPicPr>
          <p:cNvPr id="4" name="~PP3386.WAV">
            <a:hlinkClick r:id="" action="ppaction://media"/>
          </p:cNvPr>
          <p:cNvPicPr>
            <a:picLocks noRot="1" noChangeAspect="1"/>
          </p:cNvPicPr>
          <p:nvPr>
            <a:wavAudioFile r:embed="rId1" name="~PP3386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619722"/>
      </p:ext>
    </p:extLst>
  </p:cSld>
  <p:clrMapOvr>
    <a:masterClrMapping/>
  </p:clrMapOvr>
  <p:transition advTm="2788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23528" y="1348899"/>
            <a:ext cx="8064896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Кроме того, не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исключена возможность транспортных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радиационных аварий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 том числе с ядерным оружием), локальных аварий, связанных с хищением и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утерей различных приборов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работающих на основе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радионуклидных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источников, а также в результате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использования радиоактивных веществ в диверсионных целях.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276.WAV">
            <a:hlinkClick r:id="" action="ppaction://media"/>
          </p:cNvPr>
          <p:cNvPicPr>
            <a:picLocks noRot="1" noChangeAspect="1"/>
          </p:cNvPicPr>
          <p:nvPr>
            <a:wavAudioFile r:embed="rId1" name="~PP227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Rectangle 1"/>
          <p:cNvSpPr>
            <a:spLocks noChangeArrowheads="1"/>
          </p:cNvSpPr>
          <p:nvPr/>
        </p:nvSpPr>
        <p:spPr bwMode="auto">
          <a:xfrm>
            <a:off x="971600" y="455553"/>
            <a:ext cx="770485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Важный раздел организации медицинского обеспечения при ликвидации последствий аварии - медицинское наблюдение за людьми, вынужденными находиться различное время в зонах радиоактивного загрязнения местности. К этой категории относят следующих лиц: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призванных для ликвидации аварии на втором (промежуточном) и третьем (восстановительном) этапах её развития - ликвидаторов;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население, остающееся в зонах радиоактивного загрязнения до эвакуации или завершения эффективной дезактивации района проживания.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968.WAV">
            <a:hlinkClick r:id="" action="ppaction://media"/>
          </p:cNvPr>
          <p:cNvPicPr>
            <a:picLocks noRot="1" noChangeAspect="1"/>
          </p:cNvPicPr>
          <p:nvPr>
            <a:wavAudioFile r:embed="rId1" name="~PP2968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8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Rectangle 1"/>
          <p:cNvSpPr>
            <a:spLocks noChangeArrowheads="1"/>
          </p:cNvSpPr>
          <p:nvPr/>
        </p:nvSpPr>
        <p:spPr bwMode="auto">
          <a:xfrm>
            <a:off x="1043608" y="382487"/>
            <a:ext cx="7056784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Через период от 10 мин до 2 ч после облучения большинство поражённых, получивших облучение в дозе более 1 Гр, будут нуждаться в мероприятиях по купированию первичной реакции ОЛБ. Эти мероприятия целесообразно проводить в ЛПУ.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15.WAV">
            <a:hlinkClick r:id="" action="ppaction://media"/>
          </p:cNvPr>
          <p:cNvPicPr>
            <a:picLocks noRot="1" noChangeAspect="1"/>
          </p:cNvPicPr>
          <p:nvPr>
            <a:wavAudioFile r:embed="rId1" name="~PP21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872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5" name="Rectangle 3"/>
          <p:cNvSpPr>
            <a:spLocks noChangeArrowheads="1"/>
          </p:cNvSpPr>
          <p:nvPr/>
        </p:nvSpPr>
        <p:spPr bwMode="auto">
          <a:xfrm>
            <a:off x="611560" y="1178749"/>
            <a:ext cx="7848872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       небольшом         количестве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поражённых все они подлежат эвакуации в ближайшие после аварии сроки в специализированные (радиологические) лечебные учреждения для диагностики и последующего стационарного лечения.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3860.WAV">
            <a:hlinkClick r:id="" action="ppaction://media"/>
          </p:cNvPr>
          <p:cNvPicPr>
            <a:picLocks noRot="1" noChangeAspect="1"/>
          </p:cNvPicPr>
          <p:nvPr>
            <a:wavAudioFile r:embed="rId1" name="~PP3860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9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ChangeArrowheads="1"/>
          </p:cNvSpPr>
          <p:nvPr/>
        </p:nvSpPr>
        <p:spPr bwMode="auto">
          <a:xfrm>
            <a:off x="395536" y="-47128"/>
            <a:ext cx="828092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   значительном    количестве 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поражённых действует следующая схема: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лица с ОЛБ I степени, не имеющие клинических проявлений болезни (облучение в дозе до 2 Гр), после купированных симптомов первичной реакции могут быть оставлены на амбулаторном лечении;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878.WAV">
            <a:hlinkClick r:id="" action="ppaction://media"/>
          </p:cNvPr>
          <p:cNvPicPr>
            <a:picLocks noRot="1" noChangeAspect="1"/>
          </p:cNvPicPr>
          <p:nvPr>
            <a:wavAudioFile r:embed="rId1" name="~PP2878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34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Rectangle 1"/>
          <p:cNvSpPr>
            <a:spLocks noChangeArrowheads="1"/>
          </p:cNvSpPr>
          <p:nvPr/>
        </p:nvSpPr>
        <p:spPr bwMode="auto">
          <a:xfrm>
            <a:off x="467544" y="665546"/>
            <a:ext cx="8208912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лица, получившие облучение в дозе более 2 Гр, подлежат эвакуации в специализированные лечебные учреждения не позднее исхода первых суток после облучения;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32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специализированных лечебных учреждениях при большом количестве поступивших поражённых с крайне тяжёлой и острейшей формами ОЛБ пострадавшие могут получать лишь симптоматическое лечение.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3298.WAV">
            <a:hlinkClick r:id="" action="ppaction://media"/>
          </p:cNvPr>
          <p:cNvPicPr>
            <a:picLocks noRot="1" noChangeAspect="1"/>
          </p:cNvPicPr>
          <p:nvPr>
            <a:wavAudioFile r:embed="rId1" name="~PP3298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9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Rectangle 1"/>
          <p:cNvSpPr>
            <a:spLocks noChangeArrowheads="1"/>
          </p:cNvSpPr>
          <p:nvPr/>
        </p:nvSpPr>
        <p:spPr bwMode="auto">
          <a:xfrm>
            <a:off x="467544" y="1186595"/>
            <a:ext cx="8424936" cy="317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ОРГАНИЗАЦИЯ МЕДИКО-САНИТАРНОГО ОБЕСПЕЧЕНИЯ ПРИ ЛИКВИДАЦИИ ПОСЛЕДСТВИЙ ХИМИЧЕСКИХ АВАРИЙ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3760.WAV">
            <a:hlinkClick r:id="" action="ppaction://media"/>
          </p:cNvPr>
          <p:cNvPicPr>
            <a:picLocks noRot="1" noChangeAspect="1"/>
          </p:cNvPicPr>
          <p:nvPr>
            <a:wavAudioFile r:embed="rId1" name="~PP3760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26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683568" y="1336409"/>
            <a:ext cx="8064896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Химически опасными объектами являются предприятия народного хозяйства,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производящие, хранящие и использующие аварийно-опасные химические вещества,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аварии на которых может произойти массовое поражение людей.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1597.WAV">
            <a:hlinkClick r:id="" action="ppaction://media"/>
          </p:cNvPr>
          <p:cNvPicPr>
            <a:picLocks noRot="1" noChangeAspect="1"/>
          </p:cNvPicPr>
          <p:nvPr>
            <a:wavAudioFile r:embed="rId1" name="~PP159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46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Rectangle 1"/>
          <p:cNvSpPr>
            <a:spLocks noChangeArrowheads="1"/>
          </p:cNvSpPr>
          <p:nvPr/>
        </p:nvSpPr>
        <p:spPr bwMode="auto">
          <a:xfrm>
            <a:off x="683568" y="681409"/>
            <a:ext cx="806489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Аварийно-опасными химическими веществами</a:t>
            </a: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(АОХВ) называют вещества, обладающие высокой токсичностью и способные при определённых условиях вызывать массовые отравления людей и животных, а также загрязнять окружающую среду.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1005.WAV">
            <a:hlinkClick r:id="" action="ppaction://media"/>
          </p:cNvPr>
          <p:cNvPicPr>
            <a:picLocks noRot="1" noChangeAspect="1"/>
          </p:cNvPicPr>
          <p:nvPr>
            <a:wavAudioFile r:embed="rId1" name="~PP100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25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1"/>
          <p:cNvSpPr>
            <a:spLocks noChangeArrowheads="1"/>
          </p:cNvSpPr>
          <p:nvPr/>
        </p:nvSpPr>
        <p:spPr bwMode="auto">
          <a:xfrm>
            <a:off x="1043608" y="269032"/>
            <a:ext cx="734481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физическим свойствам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АОХВ классифицируют следующим образом: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Твёрдые и сыпучие вещества, летучие при температуре до 40 °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Твёрдые и сыпучие вещества, нелетучие при обычной температуре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хранения.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Жидкие летучие вещества, хранимые под давлением, сжатые и сжиженные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газы.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Жидкие летучие вещества, хранимые в ёмкостях без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давления.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Дымящие кислоты: серная, азотная, соляная, плавиковая и др.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3284.WAV">
            <a:hlinkClick r:id="" action="ppaction://media"/>
          </p:cNvPr>
          <p:cNvPicPr>
            <a:picLocks noRot="1" noChangeAspect="1"/>
          </p:cNvPicPr>
          <p:nvPr>
            <a:wavAudioFile r:embed="rId1" name="~PP3284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3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Rectangle 1"/>
          <p:cNvSpPr>
            <a:spLocks noChangeArrowheads="1"/>
          </p:cNvSpPr>
          <p:nvPr/>
        </p:nvSpPr>
        <p:spPr bwMode="auto">
          <a:xfrm>
            <a:off x="755576" y="170056"/>
            <a:ext cx="7848872" cy="60016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лассификация АОХВ по клиническим признакам,</a:t>
            </a:r>
            <a:r>
              <a:rPr lang="ru-RU" sz="2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интоксикации и механизму действия:</a:t>
            </a:r>
            <a:endParaRPr kumimoji="0" lang="ru-RU" sz="2400" b="1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</a:t>
            </a:r>
            <a:r>
              <a:rPr kumimoji="0" lang="ru-RU" sz="24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 вещества с преимущественно удушающим действием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(хлор, фосген, дифосген, хлорпикрин, хлорид серы, фтор и его соединения и др.);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вещества преимущественно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общеядовитого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действия (оксид углерода, цианиды, анилин, гидразин и др.);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     вещества, обладающие удушающим и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общеядовитым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действием (сероводород, диоксид серы, азотная кислота, оксиды азота 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др.);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вещества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нервно-паралитического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действия (фосфорорганические соединения);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вещества, обладающие удушающим и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нейротропным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действием (аммиак);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метаболические яды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диоксин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сероуглерод,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метилбромид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дихлорэтан, четырёххлористый углерод).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547.WAV">
            <a:hlinkClick r:id="" action="ppaction://media"/>
          </p:cNvPr>
          <p:cNvPicPr>
            <a:picLocks noRot="1" noChangeAspect="1"/>
          </p:cNvPicPr>
          <p:nvPr>
            <a:wavAudioFile r:embed="rId1" name="~PP254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79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683568" y="637402"/>
            <a:ext cx="7920880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Радиационная авария 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событие, которое могло привести или привело к незапланированному облучению людей или радиоактивному загрязнению окружающей среды с превышением величин, регламентированных нормативными документами, произошедшее в результате потери управления источником ионизирующего излучения, вызванное неисправностью оборудования, неправильными действиями персонала, стихийными бедствиями или иными причинами.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1238.WAV">
            <a:hlinkClick r:id="" action="ppaction://media"/>
          </p:cNvPr>
          <p:cNvPicPr>
            <a:picLocks noRot="1" noChangeAspect="1"/>
          </p:cNvPicPr>
          <p:nvPr>
            <a:wavAudioFile r:embed="rId1" name="~PP1238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8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9" name="Rectangle 5"/>
          <p:cNvSpPr>
            <a:spLocks noChangeArrowheads="1"/>
          </p:cNvSpPr>
          <p:nvPr/>
        </p:nvSpPr>
        <p:spPr bwMode="auto">
          <a:xfrm>
            <a:off x="467544" y="544179"/>
            <a:ext cx="849694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 скорости развития патологических нарушений 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и, следовательно, формирования санитарных потерь все химические вещества, становящиеся причиной аварии, подразделяют на две основные группы.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К первой группе относят 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вещества быстрого действия.</a:t>
            </a: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Развитие симптомов интоксикации при этом происходит в течение нескольких минут. К веществам этой группы относят </a:t>
            </a: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сероводород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оксид углерода, оксиды азота, хлор, аммиак, инсектициды, фосфорорганические соединения и др.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107.WAV">
            <a:hlinkClick r:id="" action="ppaction://media"/>
          </p:cNvPr>
          <p:cNvPicPr>
            <a:picLocks noRot="1" noChangeAspect="1"/>
          </p:cNvPicPr>
          <p:nvPr>
            <a:wavAudioFile r:embed="rId1" name="~PP10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88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ChangeArrowheads="1"/>
          </p:cNvSpPr>
          <p:nvPr/>
        </p:nvSpPr>
        <p:spPr bwMode="auto">
          <a:xfrm>
            <a:off x="467544" y="479987"/>
            <a:ext cx="8208912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Ко второй группе относят 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вещества замедленного действия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развитием симптомов интоксикации в течение нескольких часов </a:t>
            </a: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(фосген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хлорид серы и др.). Из этой группы веществ особо выделяют вещества медленного действия с развитием симптомов интоксикации в срок до 2 недель, к которым можно отнести металлы, </a:t>
            </a:r>
            <a:r>
              <a:rPr kumimoji="0" lang="ru-RU" sz="32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диоксины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некоторые другие вещества.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879.WAV">
            <a:hlinkClick r:id="" action="ppaction://media"/>
          </p:cNvPr>
          <p:cNvPicPr>
            <a:picLocks noRot="1" noChangeAspect="1"/>
          </p:cNvPicPr>
          <p:nvPr>
            <a:wavAudioFile r:embed="rId1" name="~PP87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6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1"/>
          <p:cNvSpPr>
            <a:spLocks noChangeArrowheads="1"/>
          </p:cNvSpPr>
          <p:nvPr/>
        </p:nvSpPr>
        <p:spPr bwMode="auto">
          <a:xfrm>
            <a:off x="971600" y="1207204"/>
            <a:ext cx="712879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Химическая авария</a:t>
            </a: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непланируемый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неуправляемый выброс (пролив, россыпь, утечка) АОХВ, отрицательно воздействующего на человека и окружающую среду.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82.WAV">
            <a:hlinkClick r:id="" action="ppaction://media"/>
          </p:cNvPr>
          <p:cNvPicPr>
            <a:picLocks noRot="1" noChangeAspect="1"/>
          </p:cNvPicPr>
          <p:nvPr>
            <a:wavAudioFile r:embed="rId1" name="~PP8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7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1"/>
          <p:cNvSpPr>
            <a:spLocks noChangeArrowheads="1"/>
          </p:cNvSpPr>
          <p:nvPr/>
        </p:nvSpPr>
        <p:spPr bwMode="auto">
          <a:xfrm>
            <a:off x="1403648" y="364903"/>
            <a:ext cx="6912768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Очаг химической аварии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территория, в пределах которой произошёл выброс (пролив, россыпь, утечка) АОХВ и в результате воздействия поражающих факторов произошли массовая гибель или поражение людей, сельскохозяйственных животных и растений, а также нанесён ущерб окружающей природной среде.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347.WAV">
            <a:hlinkClick r:id="" action="ppaction://media"/>
          </p:cNvPr>
          <p:cNvPicPr>
            <a:picLocks noRot="1" noChangeAspect="1"/>
          </p:cNvPicPr>
          <p:nvPr>
            <a:wavAudioFile r:embed="rId1" name="~PP34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74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ChangeArrowheads="1"/>
          </p:cNvSpPr>
          <p:nvPr/>
        </p:nvSpPr>
        <p:spPr bwMode="auto">
          <a:xfrm>
            <a:off x="1043608" y="477620"/>
            <a:ext cx="7416824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 организационной точки зрения с учётом масштабов последствий следует различать аварии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локальные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(частные и объектовые, происходящие наиболее часто) и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крупномасштабные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(вплоть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 </a:t>
            </a:r>
            <a:r>
              <a:rPr kumimoji="0" lang="ru-RU" sz="40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трансрегиональных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 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3450.WAV">
            <a:hlinkClick r:id="" action="ppaction://media"/>
          </p:cNvPr>
          <p:cNvPicPr>
            <a:picLocks noRot="1" noChangeAspect="1"/>
          </p:cNvPicPr>
          <p:nvPr>
            <a:wavAudioFile r:embed="rId1" name="~PP3450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39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Rectangle 1"/>
          <p:cNvSpPr>
            <a:spLocks noChangeArrowheads="1"/>
          </p:cNvSpPr>
          <p:nvPr/>
        </p:nvSpPr>
        <p:spPr bwMode="auto">
          <a:xfrm>
            <a:off x="899592" y="449457"/>
            <a:ext cx="770485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</a:t>
            </a: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локальных авариях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(утечка, пролив или россыпь токсичного вещества) глубина распространения зон загрязнения и поражения не выходит за пределы производственного помещения или территории объекта. В этом случае в зону поражения попадает, как правило, только персонал.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3816.WAV">
            <a:hlinkClick r:id="" action="ppaction://media"/>
          </p:cNvPr>
          <p:cNvPicPr>
            <a:picLocks noRot="1" noChangeAspect="1"/>
          </p:cNvPicPr>
          <p:nvPr>
            <a:wavAudioFile r:embed="rId1" name="~PP3816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52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1"/>
          <p:cNvSpPr>
            <a:spLocks noChangeArrowheads="1"/>
          </p:cNvSpPr>
          <p:nvPr/>
        </p:nvSpPr>
        <p:spPr bwMode="auto">
          <a:xfrm>
            <a:off x="1187624" y="286059"/>
            <a:ext cx="7344816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</a:t>
            </a: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крупномасштабных авариях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зона поражения может далеко распространиться за пределы промышленной площадки. При этом возможно поражение населения не только близлежащего населённого пункта и персонала, но при неблагоприятных условиях и ряда более отдалённых населённых пунктов.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652.WAV">
            <a:hlinkClick r:id="" action="ppaction://media"/>
          </p:cNvPr>
          <p:cNvPicPr>
            <a:picLocks noRot="1" noChangeAspect="1"/>
          </p:cNvPicPr>
          <p:nvPr>
            <a:wavAudioFile r:embed="rId1" name="~PP265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11560" y="744543"/>
            <a:ext cx="7992888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зависимости </a:t>
            </a:r>
            <a:r>
              <a:rPr kumimoji="0" lang="ru-RU" sz="400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 продолжительности загрязнения местности и быстроты действия токсического агента на организм</a:t>
            </a:r>
            <a:r>
              <a:rPr kumimoji="0" lang="ru-RU" sz="4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очаги химических аварий, как и </a:t>
            </a:r>
            <a:r>
              <a:rPr kumimoji="0" lang="ru-RU" sz="400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очаги </a:t>
            </a:r>
            <a:r>
              <a:rPr kumimoji="0" lang="ru-RU" sz="400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подразделяют на четыре вида:</a:t>
            </a:r>
            <a:endParaRPr kumimoji="0" lang="ru-RU" sz="4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547.WAV">
            <a:hlinkClick r:id="" action="ppaction://media"/>
          </p:cNvPr>
          <p:cNvPicPr>
            <a:picLocks noRot="1" noChangeAspect="1"/>
          </p:cNvPicPr>
          <p:nvPr>
            <a:wavAudioFile r:embed="rId1" name="~PP54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82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1"/>
          <p:cNvSpPr>
            <a:spLocks noChangeArrowheads="1"/>
          </p:cNvSpPr>
          <p:nvPr/>
        </p:nvSpPr>
        <p:spPr bwMode="auto">
          <a:xfrm>
            <a:off x="539552" y="518270"/>
            <a:ext cx="8064896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нестойкий очаг поражения быстродействующими веществами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(например, хлор, аммиак, бензол, гидразин, сероуглерод);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стойкий очаг поражения быстродействующими веществами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(уксусная и муравьиная кислоты, некоторые виды отравляющих веществ);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нестойкий очаг поражения медленнодействующими веществами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(фосген, метанол, тетраэтилсвинец и др.);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стойкий очаг поражения медленнодействующими веществами 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(азотная кислота и оксиды азота, металлы, </a:t>
            </a:r>
            <a:r>
              <a:rPr kumimoji="0" lang="ru-RU" sz="28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диоксины</a:t>
            </a: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др.).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4089.WAV">
            <a:hlinkClick r:id="" action="ppaction://media"/>
          </p:cNvPr>
          <p:cNvPicPr>
            <a:picLocks noRot="1" noChangeAspect="1"/>
          </p:cNvPicPr>
          <p:nvPr>
            <a:wavAudioFile r:embed="rId1" name="~PP408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9762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1"/>
          <p:cNvSpPr>
            <a:spLocks noChangeArrowheads="1"/>
          </p:cNvSpPr>
          <p:nvPr/>
        </p:nvSpPr>
        <p:spPr bwMode="auto">
          <a:xfrm>
            <a:off x="1115616" y="1145378"/>
            <a:ext cx="7488832" cy="4031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химической аварии определяют зону загрязнения и зону поражения.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  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Зона загрязнения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территория, на которую распространилось токсичное вещество во время аварии.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</a:t>
            </a:r>
            <a:r>
              <a:rPr lang="en-US" sz="3200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Зона поражения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(часть зоны загрязнения) - территория, на которой возможны поражения людей и животных.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833.WAV">
            <a:hlinkClick r:id="" action="ppaction://media"/>
          </p:cNvPr>
          <p:cNvPicPr>
            <a:picLocks noRot="1" noChangeAspect="1"/>
          </p:cNvPicPr>
          <p:nvPr>
            <a:wavAudioFile r:embed="rId1" name="~PP2833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956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755576" y="1544618"/>
            <a:ext cx="7992888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Очаг аварии </a:t>
            </a:r>
            <a:r>
              <a:rPr kumimoji="0" lang="ru-RU" sz="44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территория разброса конструкционных материалов аварийных объектов и действия α-, β- и γ- излучений.</a:t>
            </a:r>
            <a:endParaRPr kumimoji="0" lang="ru-RU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1032.WAV">
            <a:hlinkClick r:id="" action="ppaction://media"/>
          </p:cNvPr>
          <p:cNvPicPr>
            <a:picLocks noRot="1" noChangeAspect="1"/>
          </p:cNvPicPr>
          <p:nvPr>
            <a:wavAudioFile r:embed="rId1" name="~PP103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9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Rectangle 1"/>
          <p:cNvSpPr>
            <a:spLocks noChangeArrowheads="1"/>
          </p:cNvSpPr>
          <p:nvPr/>
        </p:nvSpPr>
        <p:spPr bwMode="auto">
          <a:xfrm>
            <a:off x="323528" y="905981"/>
            <a:ext cx="8424936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Химическая обстановка</a:t>
            </a: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условия, возникшие в результате аварий на предприятиях, производящих химические вещества, или в военное время при применении противником химического оружия (главным образом отравляющих веществ).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3942.WAV">
            <a:hlinkClick r:id="" action="ppaction://media"/>
          </p:cNvPr>
          <p:cNvPicPr>
            <a:picLocks noRot="1" noChangeAspect="1"/>
          </p:cNvPicPr>
          <p:nvPr>
            <a:wavAudioFile r:embed="rId1" name="~PP394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6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Rectangle 1"/>
          <p:cNvSpPr>
            <a:spLocks noChangeArrowheads="1"/>
          </p:cNvSpPr>
          <p:nvPr/>
        </p:nvSpPr>
        <p:spPr bwMode="auto">
          <a:xfrm>
            <a:off x="714348" y="500042"/>
            <a:ext cx="734481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Своевременная медицинская помощь при химических авариях возможна лишь при следующих условиях: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при заблаговременной подготовке соответствующих сил и средств на основе предварительно проведённой оценки аварийной опасности производств;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3685.WAV">
            <a:hlinkClick r:id="" action="ppaction://media"/>
          </p:cNvPr>
          <p:cNvPicPr>
            <a:picLocks noRot="1" noChangeAspect="1"/>
          </p:cNvPicPr>
          <p:nvPr>
            <a:wavAudioFile r:embed="rId1" name="~PP368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05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Rectangle 1"/>
          <p:cNvSpPr>
            <a:spLocks noChangeArrowheads="1"/>
          </p:cNvSpPr>
          <p:nvPr/>
        </p:nvSpPr>
        <p:spPr bwMode="auto">
          <a:xfrm>
            <a:off x="683568" y="1104456"/>
            <a:ext cx="756084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при прогнозировании обстановки, складывающейся при авариях;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</a:t>
            </a:r>
            <a:r>
              <a:rPr kumimoji="0" lang="en-US" sz="36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определении глубин и площадей возможного загрязнения, концентрации веществ с учётом динамики их изменения с течением времени и возможных санитарных потерь.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1877.WAV">
            <a:hlinkClick r:id="" action="ppaction://media"/>
          </p:cNvPr>
          <p:cNvPicPr>
            <a:picLocks noRot="1" noChangeAspect="1"/>
          </p:cNvPicPr>
          <p:nvPr>
            <a:wavAudioFile r:embed="rId1" name="~PP187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71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1"/>
          <p:cNvSpPr>
            <a:spLocks noChangeArrowheads="1"/>
          </p:cNvSpPr>
          <p:nvPr/>
        </p:nvSpPr>
        <p:spPr bwMode="auto">
          <a:xfrm>
            <a:off x="1187624" y="351983"/>
            <a:ext cx="676875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оценки химической обстановки силами Единой государственной системы предупреждения и ликвидации последствий ЧС (РСЧС), куда могут входить и представители службы медицины катастроф, необходимо располагать следующими данными:</a:t>
            </a:r>
            <a:endParaRPr kumimoji="0" lang="ru-RU" sz="360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959.WAV">
            <a:hlinkClick r:id="" action="ppaction://media"/>
          </p:cNvPr>
          <p:cNvPicPr>
            <a:picLocks noRot="1" noChangeAspect="1"/>
          </p:cNvPicPr>
          <p:nvPr>
            <a:wavAudioFile r:embed="rId1" name="~PP95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94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683568" y="742423"/>
            <a:ext cx="7776864" cy="48320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видом ОВ и временем аварии или его применением;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районом аварии;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скоростью направления ветра;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температурой воздуха и почвы;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степенью вертикальной устойчивости воздуха (инверсия, изотермия, конвекция);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размером района аварии (условием выхода АОХВ во внешнюю среду, площадью загрязнения, глубиной и шириной распространения загрязнённого воздуха);</a:t>
            </a:r>
            <a:endParaRPr kumimoji="0" lang="ru-RU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1122.WAV">
            <a:hlinkClick r:id="" action="ppaction://media"/>
          </p:cNvPr>
          <p:cNvPicPr>
            <a:picLocks noRot="1" noChangeAspect="1"/>
          </p:cNvPicPr>
          <p:nvPr>
            <a:wavAudioFile r:embed="rId1" name="~PP112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7373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ChangeArrowheads="1"/>
          </p:cNvSpPr>
          <p:nvPr/>
        </p:nvSpPr>
        <p:spPr bwMode="auto">
          <a:xfrm>
            <a:off x="755576" y="964111"/>
            <a:ext cx="770485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количеством поражённых;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стойкостью АОХВ во внешней среде;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допустимым временем пребывания людей в средствах защиты;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временем подхода загрязнённого воздуха, временем поражающего действия АОХВ;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загрязнённостью систем водоснабжения, продуктов питания и др.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1552.WAV">
            <a:hlinkClick r:id="" action="ppaction://media"/>
          </p:cNvPr>
          <p:cNvPicPr>
            <a:picLocks noRot="1" noChangeAspect="1"/>
          </p:cNvPicPr>
          <p:nvPr>
            <a:wavAudioFile r:embed="rId1" name="~PP155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6989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971600" y="761093"/>
            <a:ext cx="6984776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оценки химической обстановки используют такие средства: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карту (схему) с обозначенным на ней местом химического объекта и зоной распространения загрязнённого воздуха;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расчётные таблицы, справочники, формулы;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приборы химического контроля степени загрязнения внешней среды.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1590.WAV">
            <a:hlinkClick r:id="" action="ppaction://media"/>
          </p:cNvPr>
          <p:cNvPicPr>
            <a:picLocks noRot="1" noChangeAspect="1"/>
          </p:cNvPicPr>
          <p:nvPr>
            <a:wavAudioFile r:embed="rId1" name="~PP1590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8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Rectangle 1"/>
          <p:cNvSpPr>
            <a:spLocks noChangeArrowheads="1"/>
          </p:cNvSpPr>
          <p:nvPr/>
        </p:nvSpPr>
        <p:spPr bwMode="auto">
          <a:xfrm>
            <a:off x="539552" y="234302"/>
            <a:ext cx="7992888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Главный принцип организации медицинской помощи при массовом поражении АОХВ -</a:t>
            </a:r>
            <a:r>
              <a:rPr lang="ru-RU" sz="4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проводить</a:t>
            </a:r>
            <a:r>
              <a:rPr kumimoji="0" lang="ru-RU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лечебно-эвакуационное обеспечение поражённых по схеме «очаг поражения - лечебное учреждение». </a:t>
            </a:r>
            <a:r>
              <a:rPr kumimoji="0" lang="en-US" sz="4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ru-RU" sz="4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3655.WAV">
            <a:hlinkClick r:id="" action="ppaction://media"/>
          </p:cNvPr>
          <p:cNvPicPr>
            <a:picLocks noRot="1" noChangeAspect="1"/>
          </p:cNvPicPr>
          <p:nvPr>
            <a:wavAudioFile r:embed="rId1" name="~PP365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51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Rectangle 1"/>
          <p:cNvSpPr>
            <a:spLocks noChangeArrowheads="1"/>
          </p:cNvSpPr>
          <p:nvPr/>
        </p:nvSpPr>
        <p:spPr bwMode="auto">
          <a:xfrm>
            <a:off x="827584" y="855955"/>
            <a:ext cx="792088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 ликвидации медико-санитарных последствий ЧС, связанных с химическими авариями, используют все находящиеся в зоне ЧС лечебно-профилактические, санитарно-гигиенические, противоэпидемические и аптечные учреждения независимо от их ведомственной принадлежности.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717.WAV">
            <a:hlinkClick r:id="" action="ppaction://media"/>
          </p:cNvPr>
          <p:cNvPicPr>
            <a:picLocks noRot="1" noChangeAspect="1"/>
          </p:cNvPicPr>
          <p:nvPr>
            <a:wavAudioFile r:embed="rId1" name="~PP717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42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1"/>
          <p:cNvSpPr>
            <a:spLocks noChangeArrowheads="1"/>
          </p:cNvSpPr>
          <p:nvPr/>
        </p:nvSpPr>
        <p:spPr bwMode="auto">
          <a:xfrm>
            <a:off x="395536" y="849929"/>
            <a:ext cx="835292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1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Первая 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помощь</a:t>
            </a:r>
            <a:r>
              <a:rPr kumimoji="0" lang="ru-RU" sz="32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поражённым АОХВ имеет исключительное значение. Её оказывают в возможно короткое время рабочие, служащие объекта народного хозяйства и население в порядке само- и взаимопомощи, а также личный состав спасательных формирований, персонал санитарных постов и санитарных дружин объекта и медицинские формирования, вводимые в очаг.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1109.WAV">
            <a:hlinkClick r:id="" action="ppaction://media"/>
          </p:cNvPr>
          <p:cNvPicPr>
            <a:picLocks noRot="1" noChangeAspect="1"/>
          </p:cNvPicPr>
          <p:nvPr>
            <a:wavAudioFile r:embed="rId1" name="~PP110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534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755576" y="1253683"/>
            <a:ext cx="7776864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4000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</a:t>
            </a:r>
            <a:r>
              <a:rPr kumimoji="0" lang="ru-RU" sz="4000" b="1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Зона радиоактивного загрязнения 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- </a:t>
            </a:r>
            <a:r>
              <a:rPr kumimoji="0" lang="ru-RU" sz="4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местность, на которой произошло выпадение радиоактивных веществ.</a:t>
            </a:r>
            <a:endParaRPr kumimoji="0" lang="ru-RU" sz="4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60.WAV">
            <a:hlinkClick r:id="" action="ppaction://media"/>
          </p:cNvPr>
          <p:cNvPicPr>
            <a:picLocks noRot="1" noChangeAspect="1"/>
          </p:cNvPicPr>
          <p:nvPr>
            <a:wavAudioFile r:embed="rId1" name="~PP260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134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539552" y="202304"/>
            <a:ext cx="7920880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При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выбросе в окружающую среду АОХВ в порядке первой медицинской помощи осуществляют следующие мероприятия: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защиту органов дыхания, зрения и кожи путём применения средств индивидуальной защиты, ватно-марлевых повязок, укрывания лица влажной марлей, платком, полотенцем и т.д.;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введение антидота;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скорейший вынос поражённого из зоны загрязнения;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при попадании АОХВ в желудок - обильное питьё с целью промывания желудка </a:t>
            </a:r>
            <a:r>
              <a:rPr kumimoji="0" lang="ru-RU" sz="2400" b="0" i="0" u="none" strike="noStrike" cap="none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беззондовым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способом,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дача адсорбентов;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частичную санитарную обработку открытых частей тела;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частичную специальную обработку одежды, обуви, средств защиты .</a:t>
            </a:r>
            <a:endParaRPr kumimoji="0" lang="ru-RU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1709.WAV">
            <a:hlinkClick r:id="" action="ppaction://media"/>
          </p:cNvPr>
          <p:cNvPicPr>
            <a:picLocks noRot="1" noChangeAspect="1"/>
          </p:cNvPicPr>
          <p:nvPr>
            <a:wavAudioFile r:embed="rId1" name="~PP1709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16021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1"/>
          <p:cNvSpPr>
            <a:spLocks noChangeArrowheads="1"/>
          </p:cNvSpPr>
          <p:nvPr/>
        </p:nvSpPr>
        <p:spPr bwMode="auto">
          <a:xfrm>
            <a:off x="827584" y="1585972"/>
            <a:ext cx="7920880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Квалифицированная и специализированная медицинская помощь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ru-RU" sz="3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поражённым АОХВ оказывается в лечебных медицинских учреждениях. Как правило, дальнейшей эвакуации поражённые не подлежат. Их лечат до выздоровления, там же решают вопросы их реабилитации.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490.WAV">
            <a:hlinkClick r:id="" action="ppaction://media"/>
          </p:cNvPr>
          <p:cNvPicPr>
            <a:picLocks noRot="1" noChangeAspect="1"/>
          </p:cNvPicPr>
          <p:nvPr>
            <a:wavAudioFile r:embed="rId1" name="~PP2490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2928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Rectangle 1"/>
          <p:cNvSpPr>
            <a:spLocks noChangeArrowheads="1"/>
          </p:cNvSpPr>
          <p:nvPr/>
        </p:nvSpPr>
        <p:spPr bwMode="auto">
          <a:xfrm>
            <a:off x="395536" y="1204456"/>
            <a:ext cx="8352928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поражённых 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нестойкими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АОХВ в лечебном учреждении отделение специальной обработки 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 развёртывают, специальную обработку не 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проводят!!!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rgbClr val="FFFF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itchFamily="18" charset="0"/>
                <a:cs typeface="Times New Roman" panose="02020603050405020304" pitchFamily="18" charset="0"/>
              </a:rPr>
              <a:t>При стойких или неизвестных АОХВ всех поражённых считают загрязнёнными, защитные мероприятия должны быть полными.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~PP1825.WAV">
            <a:hlinkClick r:id="" action="ppaction://media"/>
          </p:cNvPr>
          <p:cNvPicPr>
            <a:picLocks noRot="1" noChangeAspect="1"/>
          </p:cNvPicPr>
          <p:nvPr>
            <a:wavAudioFile r:embed="rId1" name="~PP1825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4425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55576" y="980728"/>
            <a:ext cx="80648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>
                <a:latin typeface="Times New Roman" pitchFamily="18" charset="0"/>
                <a:cs typeface="Times New Roman" pitchFamily="18" charset="0"/>
              </a:rPr>
              <a:t>Типы радиационных аварий </a:t>
            </a:r>
            <a:r>
              <a:rPr lang="ru-RU" sz="3200" dirty="0">
                <a:latin typeface="Times New Roman" pitchFamily="18" charset="0"/>
                <a:cs typeface="Times New Roman" pitchFamily="18" charset="0"/>
              </a:rPr>
              <a:t>определяются используемыми в народном хозяйстве источниками ионизирующего излучения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marL="457200" indent="-457200" algn="just">
              <a:buFontTx/>
              <a:buChar char="-"/>
            </a:pP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ядерные</a:t>
            </a:r>
          </a:p>
          <a:p>
            <a:pPr marL="457200" indent="-457200" algn="just">
              <a:buFontTx/>
              <a:buChar char="-"/>
            </a:pP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радиоизотопные  </a:t>
            </a:r>
          </a:p>
          <a:p>
            <a:pPr marL="457200" indent="-457200" algn="just">
              <a:buFontTx/>
              <a:buChar char="-"/>
            </a:pPr>
            <a:r>
              <a:rPr lang="ru-RU" sz="3200" dirty="0" smtClean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создающие </a:t>
            </a:r>
            <a:r>
              <a:rPr lang="ru-RU" sz="3200" dirty="0">
                <a:solidFill>
                  <a:srgbClr val="FFFF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ионизирующее излучение за счёт ускорения (замедления) заряженных частиц в электромагнитном поле (электрофизические).</a:t>
            </a:r>
            <a:endParaRPr lang="ru-R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200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~PP282.WAV">
            <a:hlinkClick r:id="" action="ppaction://media"/>
          </p:cNvPr>
          <p:cNvPicPr>
            <a:picLocks noRot="1" noChangeAspect="1"/>
          </p:cNvPicPr>
          <p:nvPr>
            <a:wavAudioFile r:embed="rId1" name="~PP282.WAV"/>
          </p:nvPr>
        </p:nvPicPr>
        <p:blipFill>
          <a:blip r:embed="rId3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90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467544" y="358785"/>
            <a:ext cx="8064896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ядерных энергетических установках в результате аварийного выброса возможны следующие факторы радиационного воздействия на население: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•  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FFFF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внешнее облучение </a:t>
            </a:r>
            <a:r>
              <a:rPr kumimoji="0" lang="ru-RU" sz="36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от радиоактивного облака и радиоактивно загрязнённых поверхностей: земли, зданий, сооружений и др.;</a:t>
            </a:r>
            <a:endParaRPr kumimoji="0" lang="ru-RU" sz="3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~PP2467.WAV">
            <a:hlinkClick r:id="" action="ppaction://media"/>
          </p:cNvPr>
          <p:cNvPicPr>
            <a:picLocks noRot="1" noChangeAspect="1"/>
          </p:cNvPicPr>
          <p:nvPr>
            <a:wavAudioFile r:embed="rId1" name="~PP2467.WAV"/>
          </p:nvPr>
        </p:nvPicPr>
        <p:blipFill>
          <a:blip r:embed="rId4"/>
          <a:stretch>
            <a:fillRect/>
          </a:stretch>
        </p:blipFill>
        <p:spPr>
          <a:xfrm>
            <a:off x="8632825" y="6346825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advTm="32778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426</TotalTime>
  <Words>874</Words>
  <Application>Microsoft Office PowerPoint</Application>
  <PresentationFormat>Экран (4:3)</PresentationFormat>
  <Paragraphs>175</Paragraphs>
  <Slides>72</Slides>
  <Notes>2</Notes>
  <HiddenSlides>0</HiddenSlides>
  <MMClips>72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73" baseType="lpstr">
      <vt:lpstr>Сектор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ПериОды  Острой лучевой болезни (ОЛБ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</dc:title>
  <dc:creator>admin</dc:creator>
  <cp:lastModifiedBy>usser</cp:lastModifiedBy>
  <cp:revision>52</cp:revision>
  <dcterms:created xsi:type="dcterms:W3CDTF">2017-10-15T08:54:59Z</dcterms:created>
  <dcterms:modified xsi:type="dcterms:W3CDTF">2020-09-27T15:10:35Z</dcterms:modified>
</cp:coreProperties>
</file>